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60" r:id="rId4"/>
    <p:sldId id="265" r:id="rId5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CE8"/>
    <a:srgbClr val="EFEEEA"/>
    <a:srgbClr val="ED6D1F"/>
    <a:srgbClr val="A6302B"/>
    <a:srgbClr val="B3614D"/>
    <a:srgbClr val="1D3C8C"/>
    <a:srgbClr val="EEECE7"/>
    <a:srgbClr val="E7E4DF"/>
    <a:srgbClr val="E98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96242" autoAdjust="0"/>
  </p:normalViewPr>
  <p:slideViewPr>
    <p:cSldViewPr snapToGrid="0">
      <p:cViewPr varScale="1">
        <p:scale>
          <a:sx n="12" d="100"/>
          <a:sy n="12" d="100"/>
        </p:scale>
        <p:origin x="2947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EA02-5BD7-4DA1-8D6D-F705519530C0}" type="datetimeFigureOut">
              <a:rPr lang="zh-TW" altLang="en-US" smtClean="0"/>
              <a:t>2024/2/2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659F-1897-4D6A-A9BC-8CB1E8D225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594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EA02-5BD7-4DA1-8D6D-F705519530C0}" type="datetimeFigureOut">
              <a:rPr lang="zh-TW" altLang="en-US" smtClean="0"/>
              <a:t>2024/2/2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659F-1897-4D6A-A9BC-8CB1E8D225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61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EA02-5BD7-4DA1-8D6D-F705519530C0}" type="datetimeFigureOut">
              <a:rPr lang="zh-TW" altLang="en-US" smtClean="0"/>
              <a:t>2024/2/2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659F-1897-4D6A-A9BC-8CB1E8D225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63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EA02-5BD7-4DA1-8D6D-F705519530C0}" type="datetimeFigureOut">
              <a:rPr lang="zh-TW" altLang="en-US" smtClean="0"/>
              <a:t>2024/2/2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659F-1897-4D6A-A9BC-8CB1E8D225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17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EA02-5BD7-4DA1-8D6D-F705519530C0}" type="datetimeFigureOut">
              <a:rPr lang="zh-TW" altLang="en-US" smtClean="0"/>
              <a:t>2024/2/2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659F-1897-4D6A-A9BC-8CB1E8D225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291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EA02-5BD7-4DA1-8D6D-F705519530C0}" type="datetimeFigureOut">
              <a:rPr lang="zh-TW" altLang="en-US" smtClean="0"/>
              <a:t>2024/2/2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659F-1897-4D6A-A9BC-8CB1E8D225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89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EA02-5BD7-4DA1-8D6D-F705519530C0}" type="datetimeFigureOut">
              <a:rPr lang="zh-TW" altLang="en-US" smtClean="0"/>
              <a:t>2024/2/2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659F-1897-4D6A-A9BC-8CB1E8D225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789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EA02-5BD7-4DA1-8D6D-F705519530C0}" type="datetimeFigureOut">
              <a:rPr lang="zh-TW" altLang="en-US" smtClean="0"/>
              <a:t>2024/2/2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659F-1897-4D6A-A9BC-8CB1E8D225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45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EA02-5BD7-4DA1-8D6D-F705519530C0}" type="datetimeFigureOut">
              <a:rPr lang="zh-TW" altLang="en-US" smtClean="0"/>
              <a:t>2024/2/2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659F-1897-4D6A-A9BC-8CB1E8D225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25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EA02-5BD7-4DA1-8D6D-F705519530C0}" type="datetimeFigureOut">
              <a:rPr lang="zh-TW" altLang="en-US" smtClean="0"/>
              <a:t>2024/2/2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659F-1897-4D6A-A9BC-8CB1E8D225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51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EA02-5BD7-4DA1-8D6D-F705519530C0}" type="datetimeFigureOut">
              <a:rPr lang="zh-TW" altLang="en-US" smtClean="0"/>
              <a:t>2024/2/2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659F-1897-4D6A-A9BC-8CB1E8D225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841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1EA02-5BD7-4DA1-8D6D-F705519530C0}" type="datetimeFigureOut">
              <a:rPr lang="zh-TW" altLang="en-US" smtClean="0"/>
              <a:t>2024/2/2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3659F-1897-4D6A-A9BC-8CB1E8D225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60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灰色 的圖片&#10;&#10;自動產生的描述">
            <a:extLst>
              <a:ext uri="{FF2B5EF4-FFF2-40B4-BE49-F238E27FC236}">
                <a16:creationId xmlns:a16="http://schemas.microsoft.com/office/drawing/2014/main" id="{7CC655DF-0EAE-18B6-392A-9900512187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77"/>
            <a:ext cx="30275213" cy="42750609"/>
          </a:xfrm>
          <a:prstGeom prst="rect">
            <a:avLst/>
          </a:prstGeom>
        </p:spPr>
      </p:pic>
      <p:pic>
        <p:nvPicPr>
          <p:cNvPr id="29" name="圖片 28" descr="一張含有 建築, 中國式建築, 油畫, 草 的圖片&#10;&#10;自動產生的描述">
            <a:extLst>
              <a:ext uri="{FF2B5EF4-FFF2-40B4-BE49-F238E27FC236}">
                <a16:creationId xmlns:a16="http://schemas.microsoft.com/office/drawing/2014/main" id="{A0FEB9DE-836B-F0DE-132A-594452CEF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117144"/>
            <a:ext cx="30275213" cy="22695327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7618997" y="979848"/>
            <a:ext cx="19791691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TW" altLang="en-US" sz="8800" b="1" kern="100" dirty="0">
                <a:solidFill>
                  <a:srgbClr val="1D3C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臺</a:t>
            </a:r>
            <a:r>
              <a:rPr lang="zh-TW" altLang="zh-TW" sz="8800" b="1" kern="100" dirty="0">
                <a:solidFill>
                  <a:srgbClr val="1D3C8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南</a:t>
            </a:r>
            <a:r>
              <a:rPr lang="en-US" altLang="zh-TW" sz="8800" b="1" kern="100" dirty="0">
                <a:solidFill>
                  <a:srgbClr val="1D3C8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400</a:t>
            </a:r>
            <a:r>
              <a:rPr lang="zh-TW" altLang="zh-TW" sz="8800" b="1" kern="100" dirty="0">
                <a:solidFill>
                  <a:srgbClr val="1D3C8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8800" b="1" kern="100" dirty="0">
              <a:solidFill>
                <a:srgbClr val="1D3C8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sz="6600" b="1" kern="100" dirty="0">
                <a:solidFill>
                  <a:srgbClr val="1D3C8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城市文化的理論與實踐學術暨教學研討會</a:t>
            </a:r>
            <a:r>
              <a:rPr lang="zh-TW" altLang="en-US" sz="8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課程紀實</a:t>
            </a:r>
            <a:endParaRPr lang="en-US" altLang="zh-TW" sz="8000" b="1" kern="100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868049" y="4346295"/>
            <a:ext cx="20154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中文論文題目               </a:t>
            </a:r>
            <a:r>
              <a:rPr lang="en-US" altLang="zh-TW" sz="9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9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標題字級</a:t>
            </a:r>
            <a:r>
              <a:rPr lang="en-US" altLang="zh-TW" sz="9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90pt)</a:t>
            </a:r>
            <a:endParaRPr lang="zh-TW" altLang="en-US" sz="90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3" name="矩形 182">
            <a:extLst>
              <a:ext uri="{FF2B5EF4-FFF2-40B4-BE49-F238E27FC236}">
                <a16:creationId xmlns:a16="http://schemas.microsoft.com/office/drawing/2014/main" id="{DEEAA55F-56DC-8DAE-B835-92CBB9C46873}"/>
              </a:ext>
            </a:extLst>
          </p:cNvPr>
          <p:cNvSpPr/>
          <p:nvPr/>
        </p:nvSpPr>
        <p:spPr>
          <a:xfrm>
            <a:off x="1775133" y="8188433"/>
            <a:ext cx="27146346" cy="3039956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82AB6E3D-369A-CD07-74AC-EB6008E7584B}"/>
              </a:ext>
            </a:extLst>
          </p:cNvPr>
          <p:cNvGrpSpPr/>
          <p:nvPr/>
        </p:nvGrpSpPr>
        <p:grpSpPr>
          <a:xfrm>
            <a:off x="1748148" y="8223718"/>
            <a:ext cx="27718623" cy="26786724"/>
            <a:chOff x="1649362" y="8732297"/>
            <a:chExt cx="27718623" cy="2270649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文字方塊 7"/>
            <p:cNvSpPr txBox="1"/>
            <p:nvPr/>
          </p:nvSpPr>
          <p:spPr>
            <a:xfrm>
              <a:off x="1649362" y="9955981"/>
              <a:ext cx="13359606" cy="17235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內文中文字型請以 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微軟黑體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段落排列為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左右對齊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內文英文字體請以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Times New Roman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圖片解析度請提供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300dpi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尺寸。</a:t>
              </a:r>
              <a:endPara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1939443" y="22121502"/>
              <a:ext cx="6340197" cy="156966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TW" altLang="en-US" sz="9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海報版型一</a:t>
              </a: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1678859" y="8732297"/>
              <a:ext cx="2303206" cy="1036442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2225168" y="8896575"/>
              <a:ext cx="121058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摘要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649362" y="17153194"/>
              <a:ext cx="13359606" cy="17235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內文中文字型請以 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微軟黑體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段落排列為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左右對齊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內文英文字體請以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Times New Roman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圖片解析度請提供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300dpi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尺寸。</a:t>
              </a:r>
              <a:endPara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1678859" y="15929510"/>
              <a:ext cx="2303206" cy="1036442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225168" y="16093788"/>
              <a:ext cx="121058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前言</a:t>
              </a: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5463087" y="9955981"/>
              <a:ext cx="13359606" cy="17235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內文中文字型請以 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微軟黑體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段落排列為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左右對齊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內文英文字體請以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Times New Roman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圖片解析度請提供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300dpi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尺寸。</a:t>
              </a:r>
              <a:endPara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15492584" y="8732297"/>
              <a:ext cx="2303206" cy="1036442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6038893" y="8896575"/>
              <a:ext cx="121058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標題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5463087" y="17153194"/>
              <a:ext cx="13359606" cy="17235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內文中文字型請以 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微軟黑體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段落排列為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左右對齊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內文英文字體請以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Times New Roman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圖片解析度請提供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300dpi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尺寸。</a:t>
              </a:r>
              <a:endPara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15492584" y="15929510"/>
              <a:ext cx="2303206" cy="1036442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6038893" y="16093788"/>
              <a:ext cx="121058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標題</a:t>
              </a: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676347" y="29622159"/>
              <a:ext cx="13359606" cy="17235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內文中文字型請以 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微軟黑體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段落排列為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左右對齊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內文英文字體請以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Times New Roman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圖片解析度請提供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300dpi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尺寸。</a:t>
              </a:r>
              <a:endPara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2197808" y="27316701"/>
              <a:ext cx="2303206" cy="1036442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605619" y="27482338"/>
              <a:ext cx="121058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標題</a:t>
              </a: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16008379" y="29715244"/>
              <a:ext cx="13359606" cy="17235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內文中文字型請以 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微軟黑體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段落排列為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左右對齊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內文英文字體請以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Times New Roman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圖片解析度請提供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300dpi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尺寸。</a:t>
              </a:r>
              <a:endPara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圓角矩形 24"/>
            <p:cNvSpPr/>
            <p:nvPr/>
          </p:nvSpPr>
          <p:spPr>
            <a:xfrm>
              <a:off x="16096209" y="27318061"/>
              <a:ext cx="3503339" cy="1036442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16576138" y="27590731"/>
              <a:ext cx="2236510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參考文獻</a:t>
              </a:r>
            </a:p>
          </p:txBody>
        </p:sp>
      </p:grpSp>
      <p:sp>
        <p:nvSpPr>
          <p:cNvPr id="187" name="文字方塊 186">
            <a:extLst>
              <a:ext uri="{FF2B5EF4-FFF2-40B4-BE49-F238E27FC236}">
                <a16:creationId xmlns:a16="http://schemas.microsoft.com/office/drawing/2014/main" id="{A56DC88F-B8F3-C2BC-1283-90EE071ECA68}"/>
              </a:ext>
            </a:extLst>
          </p:cNvPr>
          <p:cNvSpPr txBox="1"/>
          <p:nvPr/>
        </p:nvSpPr>
        <p:spPr>
          <a:xfrm>
            <a:off x="21624726" y="6515558"/>
            <a:ext cx="5856090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作者姓名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學校及系所名稱</a:t>
            </a:r>
            <a:endParaRPr lang="en-US" altLang="zh-TW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作者姓名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2/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學校及系所名稱</a:t>
            </a:r>
            <a:endParaRPr lang="en-US" altLang="zh-TW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  <a:r>
              <a:rPr lang="en-US" altLang="zh-TW" sz="3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作者字級</a:t>
            </a:r>
            <a:r>
              <a:rPr lang="en-US" altLang="zh-TW" sz="3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35pt)</a:t>
            </a:r>
          </a:p>
        </p:txBody>
      </p:sp>
      <p:pic>
        <p:nvPicPr>
          <p:cNvPr id="32" name="圖形 31">
            <a:extLst>
              <a:ext uri="{FF2B5EF4-FFF2-40B4-BE49-F238E27FC236}">
                <a16:creationId xmlns:a16="http://schemas.microsoft.com/office/drawing/2014/main" id="{29C261D6-7389-2D20-1787-104A52201E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8297" y="1018592"/>
            <a:ext cx="5108648" cy="3482471"/>
          </a:xfrm>
          <a:prstGeom prst="rect">
            <a:avLst/>
          </a:prstGeom>
          <a:effectLst>
            <a:glow rad="190500">
              <a:srgbClr val="A6302B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675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灰色 的圖片&#10;&#10;自動產生的描述">
            <a:extLst>
              <a:ext uri="{FF2B5EF4-FFF2-40B4-BE49-F238E27FC236}">
                <a16:creationId xmlns:a16="http://schemas.microsoft.com/office/drawing/2014/main" id="{F0DD2153-99C4-2FB6-9742-641BC684C9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75213" cy="42750609"/>
          </a:xfrm>
          <a:prstGeom prst="rect">
            <a:avLst/>
          </a:prstGeom>
        </p:spPr>
      </p:pic>
      <p:pic>
        <p:nvPicPr>
          <p:cNvPr id="3" name="圖片 2" descr="一張含有 建築, 中國式建築, 油畫, 草 的圖片&#10;&#10;自動產生的描述">
            <a:extLst>
              <a:ext uri="{FF2B5EF4-FFF2-40B4-BE49-F238E27FC236}">
                <a16:creationId xmlns:a16="http://schemas.microsoft.com/office/drawing/2014/main" id="{893FF922-979F-6885-6F00-3A98DEDAE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055282"/>
            <a:ext cx="30275213" cy="22695327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9039225" y="4014387"/>
            <a:ext cx="20154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中文論文題目               </a:t>
            </a:r>
            <a:r>
              <a:rPr lang="en-US" altLang="zh-TW" sz="9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9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標題字級</a:t>
            </a:r>
            <a:r>
              <a:rPr lang="en-US" altLang="zh-TW" sz="9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90pt)</a:t>
            </a:r>
            <a:endParaRPr lang="zh-TW" altLang="en-US" sz="9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3" name="矩形 182">
            <a:extLst>
              <a:ext uri="{FF2B5EF4-FFF2-40B4-BE49-F238E27FC236}">
                <a16:creationId xmlns:a16="http://schemas.microsoft.com/office/drawing/2014/main" id="{DEEAA55F-56DC-8DAE-B835-92CBB9C46873}"/>
              </a:ext>
            </a:extLst>
          </p:cNvPr>
          <p:cNvSpPr/>
          <p:nvPr/>
        </p:nvSpPr>
        <p:spPr>
          <a:xfrm>
            <a:off x="1842813" y="8223719"/>
            <a:ext cx="27146346" cy="3220538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7" name="文字方塊 186">
            <a:extLst>
              <a:ext uri="{FF2B5EF4-FFF2-40B4-BE49-F238E27FC236}">
                <a16:creationId xmlns:a16="http://schemas.microsoft.com/office/drawing/2014/main" id="{A56DC88F-B8F3-C2BC-1283-90EE071ECA68}"/>
              </a:ext>
            </a:extLst>
          </p:cNvPr>
          <p:cNvSpPr txBox="1"/>
          <p:nvPr/>
        </p:nvSpPr>
        <p:spPr>
          <a:xfrm>
            <a:off x="21624726" y="6515558"/>
            <a:ext cx="5856090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作者姓名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學校及系所名稱</a:t>
            </a:r>
            <a:endParaRPr lang="en-US" altLang="zh-TW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作者姓名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2/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學校及系所名稱</a:t>
            </a:r>
            <a:endParaRPr lang="en-US" altLang="zh-TW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  <a:r>
              <a:rPr lang="en-US" altLang="zh-TW" sz="3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作者字級</a:t>
            </a:r>
            <a:r>
              <a:rPr lang="en-US" altLang="zh-TW" sz="3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35pt)</a:t>
            </a:r>
          </a:p>
        </p:txBody>
      </p:sp>
      <p:sp>
        <p:nvSpPr>
          <p:cNvPr id="208" name="文字方塊 207">
            <a:extLst>
              <a:ext uri="{FF2B5EF4-FFF2-40B4-BE49-F238E27FC236}">
                <a16:creationId xmlns:a16="http://schemas.microsoft.com/office/drawing/2014/main" id="{E9165C85-A4E5-AF52-7790-D538325CFA9B}"/>
              </a:ext>
            </a:extLst>
          </p:cNvPr>
          <p:cNvSpPr txBox="1"/>
          <p:nvPr/>
        </p:nvSpPr>
        <p:spPr>
          <a:xfrm>
            <a:off x="8435253" y="1159406"/>
            <a:ext cx="19791691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TW" altLang="en-US" sz="8800" b="1" kern="100" dirty="0">
                <a:solidFill>
                  <a:srgbClr val="1D3C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臺</a:t>
            </a:r>
            <a:r>
              <a:rPr lang="zh-TW" altLang="zh-TW" sz="8800" b="1" kern="100" dirty="0">
                <a:solidFill>
                  <a:srgbClr val="1D3C8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南</a:t>
            </a:r>
            <a:r>
              <a:rPr lang="en-US" altLang="zh-TW" sz="8800" b="1" kern="100" dirty="0">
                <a:solidFill>
                  <a:srgbClr val="1D3C8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400</a:t>
            </a:r>
            <a:r>
              <a:rPr lang="zh-TW" altLang="zh-TW" sz="8800" b="1" kern="100" dirty="0">
                <a:solidFill>
                  <a:srgbClr val="1D3C8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8800" b="1" kern="100" dirty="0">
              <a:solidFill>
                <a:srgbClr val="1D3C8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sz="6600" b="1" kern="100" dirty="0">
                <a:solidFill>
                  <a:srgbClr val="1D3C8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城市文化的理論與實踐學術暨教學研討會</a:t>
            </a:r>
            <a:r>
              <a:rPr lang="zh-TW" altLang="en-US" sz="8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課程紀實</a:t>
            </a:r>
            <a:endParaRPr lang="en-US" altLang="zh-TW" sz="8000" b="1" kern="100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9102AC4-033B-6BE2-D24F-0ECAA37D668D}"/>
              </a:ext>
            </a:extLst>
          </p:cNvPr>
          <p:cNvCxnSpPr>
            <a:cxnSpLocks/>
          </p:cNvCxnSpPr>
          <p:nvPr/>
        </p:nvCxnSpPr>
        <p:spPr>
          <a:xfrm>
            <a:off x="2594985" y="13211089"/>
            <a:ext cx="2533846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2EE8CCA2-193C-6724-3EF6-43096EE72E22}"/>
              </a:ext>
            </a:extLst>
          </p:cNvPr>
          <p:cNvCxnSpPr>
            <a:cxnSpLocks/>
          </p:cNvCxnSpPr>
          <p:nvPr/>
        </p:nvCxnSpPr>
        <p:spPr>
          <a:xfrm>
            <a:off x="2594985" y="29039931"/>
            <a:ext cx="2533846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6933C730-1F5D-89A7-F328-99E0D28A3280}"/>
              </a:ext>
            </a:extLst>
          </p:cNvPr>
          <p:cNvCxnSpPr>
            <a:cxnSpLocks/>
          </p:cNvCxnSpPr>
          <p:nvPr/>
        </p:nvCxnSpPr>
        <p:spPr>
          <a:xfrm>
            <a:off x="2594985" y="21125510"/>
            <a:ext cx="2533846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D4E74A1-D9F1-6856-5AF3-5DD4DCB01F9A}"/>
              </a:ext>
            </a:extLst>
          </p:cNvPr>
          <p:cNvSpPr txBox="1"/>
          <p:nvPr/>
        </p:nvSpPr>
        <p:spPr>
          <a:xfrm>
            <a:off x="2747385" y="10139298"/>
            <a:ext cx="1335960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內文中文字型請以 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微軟黑體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，字級請勿小於 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32pt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段落排列為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左右對齊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內文英文字體請以 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Times New Roman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，字級請勿小於 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32pt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圖片解析度請提供 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300dpi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尺寸。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5">
            <a:extLst>
              <a:ext uri="{FF2B5EF4-FFF2-40B4-BE49-F238E27FC236}">
                <a16:creationId xmlns:a16="http://schemas.microsoft.com/office/drawing/2014/main" id="{B83BFB0D-6978-1954-0661-A122B3172CA3}"/>
              </a:ext>
            </a:extLst>
          </p:cNvPr>
          <p:cNvSpPr/>
          <p:nvPr/>
        </p:nvSpPr>
        <p:spPr>
          <a:xfrm>
            <a:off x="2405821" y="8754106"/>
            <a:ext cx="2303206" cy="103644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AEFBC6F-4003-44F7-7708-ACB75E935917}"/>
              </a:ext>
            </a:extLst>
          </p:cNvPr>
          <p:cNvSpPr txBox="1"/>
          <p:nvPr/>
        </p:nvSpPr>
        <p:spPr>
          <a:xfrm>
            <a:off x="2952130" y="891838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摘要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4017757-B7DD-776E-AF54-E59FE19B8D1C}"/>
              </a:ext>
            </a:extLst>
          </p:cNvPr>
          <p:cNvSpPr txBox="1"/>
          <p:nvPr/>
        </p:nvSpPr>
        <p:spPr>
          <a:xfrm>
            <a:off x="2594985" y="15057097"/>
            <a:ext cx="1335960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內文中文字型請以 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微軟黑體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，字級請勿小於 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32pt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段落排列為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左右對齊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內文英文字體請以 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Times New Roman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，字級請勿小於 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32pt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圖片解析度請提供 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300dpi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尺寸。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8">
            <a:extLst>
              <a:ext uri="{FF2B5EF4-FFF2-40B4-BE49-F238E27FC236}">
                <a16:creationId xmlns:a16="http://schemas.microsoft.com/office/drawing/2014/main" id="{09EAC7C8-4F04-BFBE-DD52-56E71AB6826E}"/>
              </a:ext>
            </a:extLst>
          </p:cNvPr>
          <p:cNvSpPr/>
          <p:nvPr/>
        </p:nvSpPr>
        <p:spPr>
          <a:xfrm>
            <a:off x="2405821" y="13797404"/>
            <a:ext cx="2303206" cy="103644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E5E278F-581F-6AB9-4519-28ED41AF3602}"/>
              </a:ext>
            </a:extLst>
          </p:cNvPr>
          <p:cNvSpPr txBox="1"/>
          <p:nvPr/>
        </p:nvSpPr>
        <p:spPr>
          <a:xfrm>
            <a:off x="2952130" y="1395770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F50788B-4DE4-7BB4-D7DE-233AC9E7C268}"/>
              </a:ext>
            </a:extLst>
          </p:cNvPr>
          <p:cNvSpPr txBox="1"/>
          <p:nvPr/>
        </p:nvSpPr>
        <p:spPr>
          <a:xfrm>
            <a:off x="2594985" y="22961789"/>
            <a:ext cx="1335960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內文中文字型請以 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微軟黑體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，字級請勿小於 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32pt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段落排列為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左右對齊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內文英文字體請以 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Times New Roman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，字級請勿小於 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32pt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圖片解析度請提供 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300dpi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尺寸。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圓角矩形 21">
            <a:extLst>
              <a:ext uri="{FF2B5EF4-FFF2-40B4-BE49-F238E27FC236}">
                <a16:creationId xmlns:a16="http://schemas.microsoft.com/office/drawing/2014/main" id="{386AD08C-A5C4-01AA-490E-F7FA594ED8AE}"/>
              </a:ext>
            </a:extLst>
          </p:cNvPr>
          <p:cNvSpPr/>
          <p:nvPr/>
        </p:nvSpPr>
        <p:spPr>
          <a:xfrm>
            <a:off x="2405821" y="21717161"/>
            <a:ext cx="2303206" cy="103644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F958964-0695-7D64-241A-11802F54D123}"/>
              </a:ext>
            </a:extLst>
          </p:cNvPr>
          <p:cNvSpPr txBox="1"/>
          <p:nvPr/>
        </p:nvSpPr>
        <p:spPr>
          <a:xfrm>
            <a:off x="2952130" y="2188143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F8C0561-3485-227F-9787-6E3CBD96B25A}"/>
              </a:ext>
            </a:extLst>
          </p:cNvPr>
          <p:cNvSpPr txBox="1"/>
          <p:nvPr/>
        </p:nvSpPr>
        <p:spPr>
          <a:xfrm>
            <a:off x="2594985" y="30955415"/>
            <a:ext cx="1335960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內文中文字型請以 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微軟黑體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，字級請勿小於 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32pt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段落排列為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左右對齊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內文英文字體請以 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Times New Roman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，字級請勿小於 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32pt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圖片解析度請提供 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300dpi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尺寸。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圓角矩形 24">
            <a:extLst>
              <a:ext uri="{FF2B5EF4-FFF2-40B4-BE49-F238E27FC236}">
                <a16:creationId xmlns:a16="http://schemas.microsoft.com/office/drawing/2014/main" id="{49193100-50CD-D06F-C465-E95335F3B425}"/>
              </a:ext>
            </a:extLst>
          </p:cNvPr>
          <p:cNvSpPr/>
          <p:nvPr/>
        </p:nvSpPr>
        <p:spPr>
          <a:xfrm>
            <a:off x="2405821" y="29618498"/>
            <a:ext cx="2303206" cy="103644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289D81F-F3C0-5DB4-13A1-FE411D0C7F11}"/>
              </a:ext>
            </a:extLst>
          </p:cNvPr>
          <p:cNvSpPr txBox="1"/>
          <p:nvPr/>
        </p:nvSpPr>
        <p:spPr>
          <a:xfrm>
            <a:off x="2952130" y="2978277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02A4A4B0-19BE-CDBA-ACFE-09475B0944AD}"/>
              </a:ext>
            </a:extLst>
          </p:cNvPr>
          <p:cNvSpPr txBox="1"/>
          <p:nvPr/>
        </p:nvSpPr>
        <p:spPr>
          <a:xfrm>
            <a:off x="2565488" y="37347423"/>
            <a:ext cx="1335960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內文中文字型請以 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微軟黑體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，字級請勿小於 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32pt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段落排列為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左右對齊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內文英文字體請以 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Times New Roman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，字級請勿小於 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32pt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圖片解析度請提供 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300dpi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尺寸。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圓角矩形 30">
            <a:extLst>
              <a:ext uri="{FF2B5EF4-FFF2-40B4-BE49-F238E27FC236}">
                <a16:creationId xmlns:a16="http://schemas.microsoft.com/office/drawing/2014/main" id="{BEFB21A5-D021-B597-431F-5D7D3C21C006}"/>
              </a:ext>
            </a:extLst>
          </p:cNvPr>
          <p:cNvSpPr/>
          <p:nvPr/>
        </p:nvSpPr>
        <p:spPr>
          <a:xfrm>
            <a:off x="2405821" y="35953600"/>
            <a:ext cx="3503339" cy="103644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87322870-35A4-3EC0-1CF1-8EF16D74F801}"/>
              </a:ext>
            </a:extLst>
          </p:cNvPr>
          <p:cNvSpPr txBox="1"/>
          <p:nvPr/>
        </p:nvSpPr>
        <p:spPr>
          <a:xfrm>
            <a:off x="2952131" y="3611787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參考文獻</a:t>
            </a: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16C88B81-1413-029D-8397-096B10E0E951}"/>
              </a:ext>
            </a:extLst>
          </p:cNvPr>
          <p:cNvCxnSpPr>
            <a:cxnSpLocks/>
          </p:cNvCxnSpPr>
          <p:nvPr/>
        </p:nvCxnSpPr>
        <p:spPr>
          <a:xfrm>
            <a:off x="2747385" y="35412018"/>
            <a:ext cx="2533846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圖形 26">
            <a:extLst>
              <a:ext uri="{FF2B5EF4-FFF2-40B4-BE49-F238E27FC236}">
                <a16:creationId xmlns:a16="http://schemas.microsoft.com/office/drawing/2014/main" id="{CB529E5E-656E-2D3A-C8D5-C6C62902D9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8297" y="1018592"/>
            <a:ext cx="5108648" cy="3482471"/>
          </a:xfrm>
          <a:prstGeom prst="rect">
            <a:avLst/>
          </a:prstGeom>
          <a:effectLst>
            <a:glow rad="190500">
              <a:srgbClr val="A6302B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28718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圖片 183" descr="一張含有 灰色 的圖片&#10;&#10;自動產生的描述">
            <a:extLst>
              <a:ext uri="{FF2B5EF4-FFF2-40B4-BE49-F238E27FC236}">
                <a16:creationId xmlns:a16="http://schemas.microsoft.com/office/drawing/2014/main" id="{487C8395-1148-1F41-21A7-B699B61A2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77"/>
            <a:ext cx="30275213" cy="42750609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9039225" y="4014387"/>
            <a:ext cx="20154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中文論文題目               </a:t>
            </a:r>
            <a:r>
              <a:rPr lang="en-US" altLang="zh-TW" sz="9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9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標題字級</a:t>
            </a:r>
            <a:r>
              <a:rPr lang="en-US" altLang="zh-TW" sz="9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90pt)</a:t>
            </a:r>
            <a:endParaRPr lang="zh-TW" altLang="en-US" sz="9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形 1">
            <a:extLst>
              <a:ext uri="{FF2B5EF4-FFF2-40B4-BE49-F238E27FC236}">
                <a16:creationId xmlns:a16="http://schemas.microsoft.com/office/drawing/2014/main" id="{22601113-9FFA-615E-4D06-41C05B226E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58" r="3806"/>
          <a:stretch/>
        </p:blipFill>
        <p:spPr>
          <a:xfrm>
            <a:off x="0" y="7735767"/>
            <a:ext cx="30275213" cy="34940185"/>
          </a:xfrm>
          <a:prstGeom prst="rect">
            <a:avLst/>
          </a:prstGeom>
        </p:spPr>
      </p:pic>
      <p:grpSp>
        <p:nvGrpSpPr>
          <p:cNvPr id="78" name="群組 77">
            <a:extLst>
              <a:ext uri="{FF2B5EF4-FFF2-40B4-BE49-F238E27FC236}">
                <a16:creationId xmlns:a16="http://schemas.microsoft.com/office/drawing/2014/main" id="{82AB6E3D-369A-CD07-74AC-EB6008E7584B}"/>
              </a:ext>
            </a:extLst>
          </p:cNvPr>
          <p:cNvGrpSpPr/>
          <p:nvPr/>
        </p:nvGrpSpPr>
        <p:grpSpPr>
          <a:xfrm>
            <a:off x="1748148" y="8223718"/>
            <a:ext cx="27718623" cy="26786724"/>
            <a:chOff x="1649362" y="8732297"/>
            <a:chExt cx="27718623" cy="2270649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文字方塊 7"/>
            <p:cNvSpPr txBox="1"/>
            <p:nvPr/>
          </p:nvSpPr>
          <p:spPr>
            <a:xfrm>
              <a:off x="1649362" y="9955981"/>
              <a:ext cx="13359606" cy="17235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內文中文字型請以 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微軟黑體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段落排列為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左右對齊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內文英文字體請以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Times New Roman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圖片解析度請提供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300dpi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尺寸。</a:t>
              </a:r>
              <a:endPara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1939443" y="22121502"/>
              <a:ext cx="6340197" cy="156966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TW" altLang="en-US" sz="9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海報版型一</a:t>
              </a: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1678859" y="8732297"/>
              <a:ext cx="2303206" cy="1036442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2225168" y="8896575"/>
              <a:ext cx="121058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摘要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649362" y="17153194"/>
              <a:ext cx="13359606" cy="17235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內文中文字型請以 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微軟黑體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段落排列為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左右對齊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內文英文字體請以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Times New Roman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圖片解析度請提供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300dpi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尺寸。</a:t>
              </a:r>
              <a:endPara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1678859" y="15929510"/>
              <a:ext cx="2303206" cy="1036442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225168" y="16093788"/>
              <a:ext cx="121058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前言</a:t>
              </a: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5463087" y="9955981"/>
              <a:ext cx="13359606" cy="17235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內文中文字型請以 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微軟黑體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段落排列為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左右對齊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內文英文字體請以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Times New Roman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圖片解析度請提供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300dpi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尺寸。</a:t>
              </a:r>
              <a:endPara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15492584" y="8732297"/>
              <a:ext cx="2303206" cy="1036442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6038893" y="8896575"/>
              <a:ext cx="121058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標題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5463087" y="17153194"/>
              <a:ext cx="13359606" cy="17235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內文中文字型請以 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微軟黑體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段落排列為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左右對齊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內文英文字體請以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Times New Roman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圖片解析度請提供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300dpi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尺寸。</a:t>
              </a:r>
              <a:endPara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15492584" y="15929510"/>
              <a:ext cx="2303206" cy="1036442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6038893" y="16093788"/>
              <a:ext cx="121058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標題</a:t>
              </a: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676347" y="29622159"/>
              <a:ext cx="13359606" cy="17235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內文中文字型請以 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微軟黑體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段落排列為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左右對齊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內文英文字體請以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Times New Roman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圖片解析度請提供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300dpi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尺寸。</a:t>
              </a:r>
              <a:endPara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2197808" y="27316701"/>
              <a:ext cx="2303206" cy="1036442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605619" y="27482338"/>
              <a:ext cx="121058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標題</a:t>
              </a: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16008379" y="29715244"/>
              <a:ext cx="13359606" cy="17235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內文中文字型請以 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微軟黑體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段落排列為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左右對齊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內文英文字體請以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Times New Roman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圖片解析度請提供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300dpi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尺寸。</a:t>
              </a:r>
              <a:endPara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圓角矩形 24"/>
            <p:cNvSpPr/>
            <p:nvPr/>
          </p:nvSpPr>
          <p:spPr>
            <a:xfrm>
              <a:off x="16096209" y="27318061"/>
              <a:ext cx="3503339" cy="1036442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16576138" y="27590731"/>
              <a:ext cx="2236510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參考文獻</a:t>
              </a:r>
            </a:p>
          </p:txBody>
        </p:sp>
      </p:grpSp>
      <p:sp>
        <p:nvSpPr>
          <p:cNvPr id="187" name="文字方塊 186">
            <a:extLst>
              <a:ext uri="{FF2B5EF4-FFF2-40B4-BE49-F238E27FC236}">
                <a16:creationId xmlns:a16="http://schemas.microsoft.com/office/drawing/2014/main" id="{A56DC88F-B8F3-C2BC-1283-90EE071ECA68}"/>
              </a:ext>
            </a:extLst>
          </p:cNvPr>
          <p:cNvSpPr txBox="1"/>
          <p:nvPr/>
        </p:nvSpPr>
        <p:spPr>
          <a:xfrm>
            <a:off x="21624726" y="6515558"/>
            <a:ext cx="5856090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作者姓名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學校及系所名稱</a:t>
            </a:r>
            <a:endParaRPr lang="en-US" altLang="zh-TW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作者姓名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2/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學校及系所名稱</a:t>
            </a:r>
            <a:endParaRPr lang="en-US" altLang="zh-TW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  <a:r>
              <a:rPr lang="en-US" altLang="zh-TW" sz="3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作者字級</a:t>
            </a:r>
            <a:r>
              <a:rPr lang="en-US" altLang="zh-TW" sz="3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35pt)</a:t>
            </a:r>
          </a:p>
        </p:txBody>
      </p:sp>
      <p:sp>
        <p:nvSpPr>
          <p:cNvPr id="198" name="文字方塊 197">
            <a:extLst>
              <a:ext uri="{FF2B5EF4-FFF2-40B4-BE49-F238E27FC236}">
                <a16:creationId xmlns:a16="http://schemas.microsoft.com/office/drawing/2014/main" id="{0CA22542-3C38-F039-2B73-4F36D98BD090}"/>
              </a:ext>
            </a:extLst>
          </p:cNvPr>
          <p:cNvSpPr txBox="1"/>
          <p:nvPr/>
        </p:nvSpPr>
        <p:spPr>
          <a:xfrm>
            <a:off x="8367873" y="1070301"/>
            <a:ext cx="19791691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TW" altLang="en-US" sz="8800" b="1" kern="100" dirty="0">
                <a:solidFill>
                  <a:srgbClr val="1D3C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臺</a:t>
            </a:r>
            <a:r>
              <a:rPr lang="zh-TW" altLang="zh-TW" sz="8800" b="1" kern="100" dirty="0">
                <a:solidFill>
                  <a:srgbClr val="1D3C8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南</a:t>
            </a:r>
            <a:r>
              <a:rPr lang="en-US" altLang="zh-TW" sz="8800" b="1" kern="100" dirty="0">
                <a:solidFill>
                  <a:srgbClr val="1D3C8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400</a:t>
            </a:r>
            <a:r>
              <a:rPr lang="zh-TW" altLang="zh-TW" sz="8800" b="1" kern="100" dirty="0">
                <a:solidFill>
                  <a:srgbClr val="1D3C8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8800" b="1" kern="100" dirty="0">
              <a:solidFill>
                <a:srgbClr val="1D3C8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sz="6600" b="1" kern="100" dirty="0">
                <a:solidFill>
                  <a:srgbClr val="1D3C8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城市文化的理論與實踐學術暨教學研討會</a:t>
            </a:r>
            <a:r>
              <a:rPr lang="zh-TW" altLang="en-US" sz="8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議題評論</a:t>
            </a:r>
            <a:endParaRPr lang="en-US" altLang="zh-TW" sz="8000" b="1" kern="100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7" name="圖片 26" descr="一張含有 建築, 中國式建築, 油畫, 草 的圖片&#10;&#10;自動產生的描述">
            <a:extLst>
              <a:ext uri="{FF2B5EF4-FFF2-40B4-BE49-F238E27FC236}">
                <a16:creationId xmlns:a16="http://schemas.microsoft.com/office/drawing/2014/main" id="{FAAFD3FF-142A-1DC8-8CB3-F6FBF02DD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003" y="36698561"/>
            <a:ext cx="6789835" cy="5089891"/>
          </a:xfrm>
          <a:prstGeom prst="rect">
            <a:avLst/>
          </a:prstGeom>
        </p:spPr>
      </p:pic>
      <p:pic>
        <p:nvPicPr>
          <p:cNvPr id="186" name="圖形 185">
            <a:extLst>
              <a:ext uri="{FF2B5EF4-FFF2-40B4-BE49-F238E27FC236}">
                <a16:creationId xmlns:a16="http://schemas.microsoft.com/office/drawing/2014/main" id="{9E4E77E2-D271-2654-70FE-EAEF6A3AC9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48148" y="1302355"/>
            <a:ext cx="5417101" cy="3692738"/>
          </a:xfrm>
          <a:prstGeom prst="rect">
            <a:avLst/>
          </a:prstGeom>
          <a:effectLst>
            <a:glow rad="190500">
              <a:srgbClr val="ED6D1F"/>
            </a:glow>
          </a:effectLst>
        </p:spPr>
      </p:pic>
    </p:spTree>
    <p:extLst>
      <p:ext uri="{BB962C8B-B14F-4D97-AF65-F5344CB8AC3E}">
        <p14:creationId xmlns:p14="http://schemas.microsoft.com/office/powerpoint/2010/main" val="420183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一張含有 灰色 的圖片&#10;&#10;自動產生的描述">
            <a:extLst>
              <a:ext uri="{FF2B5EF4-FFF2-40B4-BE49-F238E27FC236}">
                <a16:creationId xmlns:a16="http://schemas.microsoft.com/office/drawing/2014/main" id="{03F18483-DF31-6074-A998-2ACF7861C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154"/>
            <a:ext cx="30275213" cy="42750609"/>
          </a:xfrm>
          <a:prstGeom prst="rect">
            <a:avLst/>
          </a:prstGeom>
        </p:spPr>
      </p:pic>
      <p:pic>
        <p:nvPicPr>
          <p:cNvPr id="13" name="圖片 12" descr="一張含有 建築, 中國式建築, 油畫, 草 的圖片&#10;&#10;自動產生的描述">
            <a:extLst>
              <a:ext uri="{FF2B5EF4-FFF2-40B4-BE49-F238E27FC236}">
                <a16:creationId xmlns:a16="http://schemas.microsoft.com/office/drawing/2014/main" id="{56D24372-1E15-CC2C-314B-0489F9601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002" y="36725138"/>
            <a:ext cx="6789835" cy="5089891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9039225" y="4014387"/>
            <a:ext cx="20154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中文論文題目               </a:t>
            </a:r>
            <a:r>
              <a:rPr lang="en-US" altLang="zh-TW" sz="9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9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標題字級</a:t>
            </a:r>
            <a:r>
              <a:rPr lang="en-US" altLang="zh-TW" sz="9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90pt)</a:t>
            </a:r>
            <a:endParaRPr lang="zh-TW" altLang="en-US" sz="9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3" name="矩形 182">
            <a:extLst>
              <a:ext uri="{FF2B5EF4-FFF2-40B4-BE49-F238E27FC236}">
                <a16:creationId xmlns:a16="http://schemas.microsoft.com/office/drawing/2014/main" id="{DEEAA55F-56DC-8DAE-B835-92CBB9C46873}"/>
              </a:ext>
            </a:extLst>
          </p:cNvPr>
          <p:cNvSpPr/>
          <p:nvPr/>
        </p:nvSpPr>
        <p:spPr>
          <a:xfrm>
            <a:off x="1748148" y="8223719"/>
            <a:ext cx="26893493" cy="2810718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7" name="文字方塊 186">
            <a:extLst>
              <a:ext uri="{FF2B5EF4-FFF2-40B4-BE49-F238E27FC236}">
                <a16:creationId xmlns:a16="http://schemas.microsoft.com/office/drawing/2014/main" id="{A56DC88F-B8F3-C2BC-1283-90EE071ECA68}"/>
              </a:ext>
            </a:extLst>
          </p:cNvPr>
          <p:cNvSpPr txBox="1"/>
          <p:nvPr/>
        </p:nvSpPr>
        <p:spPr>
          <a:xfrm>
            <a:off x="21624726" y="6515558"/>
            <a:ext cx="5856090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作者姓名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學校及系所名稱</a:t>
            </a:r>
            <a:endParaRPr lang="en-US" altLang="zh-TW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作者姓名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2/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學校及系所名稱</a:t>
            </a:r>
            <a:endParaRPr lang="en-US" altLang="zh-TW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  <a:r>
              <a:rPr lang="en-US" altLang="zh-TW" sz="3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作者字級</a:t>
            </a:r>
            <a:r>
              <a:rPr lang="en-US" altLang="zh-TW" sz="3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35pt)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7F661D2A-3498-AC1B-28E8-8582316A8F68}"/>
              </a:ext>
            </a:extLst>
          </p:cNvPr>
          <p:cNvGrpSpPr/>
          <p:nvPr/>
        </p:nvGrpSpPr>
        <p:grpSpPr>
          <a:xfrm>
            <a:off x="1907435" y="8697376"/>
            <a:ext cx="26734206" cy="31731731"/>
            <a:chOff x="1323992" y="9171151"/>
            <a:chExt cx="26734206" cy="31731731"/>
          </a:xfrm>
        </p:grpSpPr>
        <p:sp>
          <p:nvSpPr>
            <p:cNvPr id="184" name="文字方塊 183">
              <a:extLst>
                <a:ext uri="{FF2B5EF4-FFF2-40B4-BE49-F238E27FC236}">
                  <a16:creationId xmlns:a16="http://schemas.microsoft.com/office/drawing/2014/main" id="{46ED5C0F-E7D3-022C-FF10-4428E8A887C8}"/>
                </a:ext>
              </a:extLst>
            </p:cNvPr>
            <p:cNvSpPr txBox="1"/>
            <p:nvPr/>
          </p:nvSpPr>
          <p:spPr>
            <a:xfrm>
              <a:off x="21718001" y="9171151"/>
              <a:ext cx="6340197" cy="1569660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9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海報版型二</a:t>
              </a:r>
            </a:p>
          </p:txBody>
        </p:sp>
        <p:cxnSp>
          <p:nvCxnSpPr>
            <p:cNvPr id="185" name="直線接點 184">
              <a:extLst>
                <a:ext uri="{FF2B5EF4-FFF2-40B4-BE49-F238E27FC236}">
                  <a16:creationId xmlns:a16="http://schemas.microsoft.com/office/drawing/2014/main" id="{7D725C7B-D7E1-DE3D-B441-98B658E79C42}"/>
                </a:ext>
              </a:extLst>
            </p:cNvPr>
            <p:cNvCxnSpPr>
              <a:cxnSpLocks/>
            </p:cNvCxnSpPr>
            <p:nvPr/>
          </p:nvCxnSpPr>
          <p:spPr>
            <a:xfrm>
              <a:off x="2011542" y="13684864"/>
              <a:ext cx="2533846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直線接點 185">
              <a:extLst>
                <a:ext uri="{FF2B5EF4-FFF2-40B4-BE49-F238E27FC236}">
                  <a16:creationId xmlns:a16="http://schemas.microsoft.com/office/drawing/2014/main" id="{C28AB850-A2C9-48ED-2523-FBCF9E8E8AE1}"/>
                </a:ext>
              </a:extLst>
            </p:cNvPr>
            <p:cNvCxnSpPr>
              <a:cxnSpLocks/>
            </p:cNvCxnSpPr>
            <p:nvPr/>
          </p:nvCxnSpPr>
          <p:spPr>
            <a:xfrm>
              <a:off x="2011542" y="29513706"/>
              <a:ext cx="2533846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直線接點 187">
              <a:extLst>
                <a:ext uri="{FF2B5EF4-FFF2-40B4-BE49-F238E27FC236}">
                  <a16:creationId xmlns:a16="http://schemas.microsoft.com/office/drawing/2014/main" id="{13718EFD-940E-CFCA-E6E3-DAE8ADD0FE0E}"/>
                </a:ext>
              </a:extLst>
            </p:cNvPr>
            <p:cNvCxnSpPr/>
            <p:nvPr/>
          </p:nvCxnSpPr>
          <p:spPr>
            <a:xfrm>
              <a:off x="1323992" y="37139944"/>
              <a:ext cx="2625212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直線接點 188">
              <a:extLst>
                <a:ext uri="{FF2B5EF4-FFF2-40B4-BE49-F238E27FC236}">
                  <a16:creationId xmlns:a16="http://schemas.microsoft.com/office/drawing/2014/main" id="{85CB67DC-9F95-693B-4127-576617120F1C}"/>
                </a:ext>
              </a:extLst>
            </p:cNvPr>
            <p:cNvCxnSpPr>
              <a:cxnSpLocks/>
            </p:cNvCxnSpPr>
            <p:nvPr/>
          </p:nvCxnSpPr>
          <p:spPr>
            <a:xfrm>
              <a:off x="2011542" y="21599285"/>
              <a:ext cx="2533846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0" name="文字方塊 189">
              <a:extLst>
                <a:ext uri="{FF2B5EF4-FFF2-40B4-BE49-F238E27FC236}">
                  <a16:creationId xmlns:a16="http://schemas.microsoft.com/office/drawing/2014/main" id="{534C8476-6FBC-8555-B5E3-A856F4FC6E92}"/>
                </a:ext>
              </a:extLst>
            </p:cNvPr>
            <p:cNvSpPr txBox="1"/>
            <p:nvPr/>
          </p:nvSpPr>
          <p:spPr>
            <a:xfrm>
              <a:off x="2011542" y="10675869"/>
              <a:ext cx="13359606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內文中文字型請以 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微軟黑體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段落排列為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左右對齊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內文英文字體請以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Times New Roman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圖片解析度請提供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300dpi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尺寸。</a:t>
              </a:r>
              <a:endPara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1" name="圓角矩形 15">
              <a:extLst>
                <a:ext uri="{FF2B5EF4-FFF2-40B4-BE49-F238E27FC236}">
                  <a16:creationId xmlns:a16="http://schemas.microsoft.com/office/drawing/2014/main" id="{7C474F51-388B-4BB4-4A69-BF759E445649}"/>
                </a:ext>
              </a:extLst>
            </p:cNvPr>
            <p:cNvSpPr/>
            <p:nvPr/>
          </p:nvSpPr>
          <p:spPr>
            <a:xfrm>
              <a:off x="1822378" y="9227881"/>
              <a:ext cx="2303206" cy="1036442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5" name="文字方塊 194">
              <a:extLst>
                <a:ext uri="{FF2B5EF4-FFF2-40B4-BE49-F238E27FC236}">
                  <a16:creationId xmlns:a16="http://schemas.microsoft.com/office/drawing/2014/main" id="{B7FDD606-E5D9-658F-C0E8-B760A89CF242}"/>
                </a:ext>
              </a:extLst>
            </p:cNvPr>
            <p:cNvSpPr txBox="1"/>
            <p:nvPr/>
          </p:nvSpPr>
          <p:spPr>
            <a:xfrm>
              <a:off x="2368687" y="9392159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摘要</a:t>
              </a:r>
            </a:p>
          </p:txBody>
        </p:sp>
        <p:sp>
          <p:nvSpPr>
            <p:cNvPr id="196" name="文字方塊 195">
              <a:extLst>
                <a:ext uri="{FF2B5EF4-FFF2-40B4-BE49-F238E27FC236}">
                  <a16:creationId xmlns:a16="http://schemas.microsoft.com/office/drawing/2014/main" id="{CEB4E0E7-E8ED-BF5D-55C6-09DFF57E38AF}"/>
                </a:ext>
              </a:extLst>
            </p:cNvPr>
            <p:cNvSpPr txBox="1"/>
            <p:nvPr/>
          </p:nvSpPr>
          <p:spPr>
            <a:xfrm>
              <a:off x="2011542" y="15530872"/>
              <a:ext cx="13359606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內文中文字型請以 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微軟黑體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段落排列為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左右對齊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內文英文字體請以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Times New Roman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圖片解析度請提供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300dpi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尺寸。</a:t>
              </a:r>
              <a:endPara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7" name="圓角矩形 18">
              <a:extLst>
                <a:ext uri="{FF2B5EF4-FFF2-40B4-BE49-F238E27FC236}">
                  <a16:creationId xmlns:a16="http://schemas.microsoft.com/office/drawing/2014/main" id="{70E233C0-71A4-09B9-20F2-2C55CBACBC5D}"/>
                </a:ext>
              </a:extLst>
            </p:cNvPr>
            <p:cNvSpPr/>
            <p:nvPr/>
          </p:nvSpPr>
          <p:spPr>
            <a:xfrm>
              <a:off x="1822378" y="14271179"/>
              <a:ext cx="2303206" cy="1036442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8" name="文字方塊 197">
              <a:extLst>
                <a:ext uri="{FF2B5EF4-FFF2-40B4-BE49-F238E27FC236}">
                  <a16:creationId xmlns:a16="http://schemas.microsoft.com/office/drawing/2014/main" id="{0F385976-BAE6-6734-E605-3D469D56C5F0}"/>
                </a:ext>
              </a:extLst>
            </p:cNvPr>
            <p:cNvSpPr txBox="1"/>
            <p:nvPr/>
          </p:nvSpPr>
          <p:spPr>
            <a:xfrm>
              <a:off x="2368687" y="14431476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前言</a:t>
              </a:r>
            </a:p>
          </p:txBody>
        </p:sp>
        <p:sp>
          <p:nvSpPr>
            <p:cNvPr id="199" name="文字方塊 198">
              <a:extLst>
                <a:ext uri="{FF2B5EF4-FFF2-40B4-BE49-F238E27FC236}">
                  <a16:creationId xmlns:a16="http://schemas.microsoft.com/office/drawing/2014/main" id="{D4D47D5A-267D-94AA-C00A-E6E0213A1B8C}"/>
                </a:ext>
              </a:extLst>
            </p:cNvPr>
            <p:cNvSpPr txBox="1"/>
            <p:nvPr/>
          </p:nvSpPr>
          <p:spPr>
            <a:xfrm>
              <a:off x="2011542" y="23435564"/>
              <a:ext cx="13359606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內文中文字型請以 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微軟黑體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段落排列為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左右對齊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內文英文字體請以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Times New Roman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圖片解析度請提供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300dpi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尺寸。</a:t>
              </a:r>
              <a:endPara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0" name="圓角矩形 21">
              <a:extLst>
                <a:ext uri="{FF2B5EF4-FFF2-40B4-BE49-F238E27FC236}">
                  <a16:creationId xmlns:a16="http://schemas.microsoft.com/office/drawing/2014/main" id="{67AAAEC6-469E-240B-09D6-778F7CD48FF1}"/>
                </a:ext>
              </a:extLst>
            </p:cNvPr>
            <p:cNvSpPr/>
            <p:nvPr/>
          </p:nvSpPr>
          <p:spPr>
            <a:xfrm>
              <a:off x="1822378" y="22190936"/>
              <a:ext cx="2303206" cy="1036442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1" name="文字方塊 200">
              <a:extLst>
                <a:ext uri="{FF2B5EF4-FFF2-40B4-BE49-F238E27FC236}">
                  <a16:creationId xmlns:a16="http://schemas.microsoft.com/office/drawing/2014/main" id="{7968327A-7AB9-E12A-51B0-836DA674FEE6}"/>
                </a:ext>
              </a:extLst>
            </p:cNvPr>
            <p:cNvSpPr txBox="1"/>
            <p:nvPr/>
          </p:nvSpPr>
          <p:spPr>
            <a:xfrm>
              <a:off x="2368687" y="22355214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標題</a:t>
              </a:r>
            </a:p>
          </p:txBody>
        </p:sp>
        <p:sp>
          <p:nvSpPr>
            <p:cNvPr id="202" name="文字方塊 201">
              <a:extLst>
                <a:ext uri="{FF2B5EF4-FFF2-40B4-BE49-F238E27FC236}">
                  <a16:creationId xmlns:a16="http://schemas.microsoft.com/office/drawing/2014/main" id="{4CF06AB6-EDB4-7D0E-74E7-B5A1FC2AC1B7}"/>
                </a:ext>
              </a:extLst>
            </p:cNvPr>
            <p:cNvSpPr txBox="1"/>
            <p:nvPr/>
          </p:nvSpPr>
          <p:spPr>
            <a:xfrm>
              <a:off x="2011542" y="31429190"/>
              <a:ext cx="13359606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內文中文字型請以 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微軟黑體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段落排列為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左右對齊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內文英文字體請以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Times New Roman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圖片解析度請提供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300dpi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尺寸。</a:t>
              </a:r>
              <a:endPara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3" name="圓角矩形 24">
              <a:extLst>
                <a:ext uri="{FF2B5EF4-FFF2-40B4-BE49-F238E27FC236}">
                  <a16:creationId xmlns:a16="http://schemas.microsoft.com/office/drawing/2014/main" id="{4C7AD587-A35E-A27C-DE57-ABAEF04B38EA}"/>
                </a:ext>
              </a:extLst>
            </p:cNvPr>
            <p:cNvSpPr/>
            <p:nvPr/>
          </p:nvSpPr>
          <p:spPr>
            <a:xfrm>
              <a:off x="1822378" y="30092273"/>
              <a:ext cx="2303206" cy="1036442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4" name="文字方塊 203">
              <a:extLst>
                <a:ext uri="{FF2B5EF4-FFF2-40B4-BE49-F238E27FC236}">
                  <a16:creationId xmlns:a16="http://schemas.microsoft.com/office/drawing/2014/main" id="{1CFB67EE-7F46-F9EB-424C-6176C4CEF4D6}"/>
                </a:ext>
              </a:extLst>
            </p:cNvPr>
            <p:cNvSpPr txBox="1"/>
            <p:nvPr/>
          </p:nvSpPr>
          <p:spPr>
            <a:xfrm>
              <a:off x="2368687" y="30256551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標題</a:t>
              </a:r>
            </a:p>
          </p:txBody>
        </p:sp>
        <p:sp>
          <p:nvSpPr>
            <p:cNvPr id="205" name="文字方塊 204">
              <a:extLst>
                <a:ext uri="{FF2B5EF4-FFF2-40B4-BE49-F238E27FC236}">
                  <a16:creationId xmlns:a16="http://schemas.microsoft.com/office/drawing/2014/main" id="{8BEFFCAB-38C2-BBE6-1132-DCE19CC93349}"/>
                </a:ext>
              </a:extLst>
            </p:cNvPr>
            <p:cNvSpPr txBox="1"/>
            <p:nvPr/>
          </p:nvSpPr>
          <p:spPr>
            <a:xfrm>
              <a:off x="1982045" y="39179333"/>
              <a:ext cx="13359606" cy="17235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內文中文字型請以 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微軟黑體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段落排列為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左右對齊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內文英文字體請以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Times New Roman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，字級請勿小於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32pt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圖片解析度請提供 </a:t>
              </a:r>
              <a:r>
                <a:rPr lang="en-US" altLang="zh-TW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300dpi</a:t>
              </a:r>
              <a:r>
                <a:rPr lang="zh-TW" altLang="en-US" sz="3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尺寸。</a:t>
              </a:r>
              <a:endPara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6" name="圓角矩形 30">
              <a:extLst>
                <a:ext uri="{FF2B5EF4-FFF2-40B4-BE49-F238E27FC236}">
                  <a16:creationId xmlns:a16="http://schemas.microsoft.com/office/drawing/2014/main" id="{CCDA9ABF-6F92-1D7D-1724-9434D8755CEE}"/>
                </a:ext>
              </a:extLst>
            </p:cNvPr>
            <p:cNvSpPr/>
            <p:nvPr/>
          </p:nvSpPr>
          <p:spPr>
            <a:xfrm>
              <a:off x="1822378" y="37785510"/>
              <a:ext cx="3503339" cy="1036442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7" name="文字方塊 206">
              <a:extLst>
                <a:ext uri="{FF2B5EF4-FFF2-40B4-BE49-F238E27FC236}">
                  <a16:creationId xmlns:a16="http://schemas.microsoft.com/office/drawing/2014/main" id="{063BEBBF-1A1E-1D17-7555-3456B41CBF57}"/>
                </a:ext>
              </a:extLst>
            </p:cNvPr>
            <p:cNvSpPr txBox="1"/>
            <p:nvPr/>
          </p:nvSpPr>
          <p:spPr>
            <a:xfrm>
              <a:off x="2368688" y="37949788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參考文獻</a:t>
              </a:r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0CA22542-3C38-F039-2B73-4F36D98BD090}"/>
              </a:ext>
            </a:extLst>
          </p:cNvPr>
          <p:cNvSpPr txBox="1"/>
          <p:nvPr/>
        </p:nvSpPr>
        <p:spPr>
          <a:xfrm>
            <a:off x="8367873" y="1070301"/>
            <a:ext cx="19791691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TW" altLang="en-US" sz="8800" b="1" kern="100" dirty="0">
                <a:solidFill>
                  <a:srgbClr val="1D3C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臺</a:t>
            </a:r>
            <a:r>
              <a:rPr lang="zh-TW" altLang="zh-TW" sz="8800" b="1" kern="100" dirty="0">
                <a:solidFill>
                  <a:srgbClr val="1D3C8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南</a:t>
            </a:r>
            <a:r>
              <a:rPr lang="en-US" altLang="zh-TW" sz="8800" b="1" kern="100" dirty="0">
                <a:solidFill>
                  <a:srgbClr val="1D3C8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400</a:t>
            </a:r>
            <a:r>
              <a:rPr lang="zh-TW" altLang="zh-TW" sz="8800" b="1" kern="100" dirty="0">
                <a:solidFill>
                  <a:srgbClr val="1D3C8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8800" b="1" kern="100" dirty="0">
              <a:solidFill>
                <a:srgbClr val="1D3C8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sz="6600" b="1" kern="100" dirty="0">
                <a:solidFill>
                  <a:srgbClr val="1D3C8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城市文化的理論與實踐學術暨教學研討會</a:t>
            </a:r>
            <a:r>
              <a:rPr lang="zh-TW" altLang="en-US" sz="8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議題評論</a:t>
            </a:r>
            <a:endParaRPr lang="en-US" altLang="zh-TW" sz="8000" b="1" kern="100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0" name="圖形 19">
            <a:extLst>
              <a:ext uri="{FF2B5EF4-FFF2-40B4-BE49-F238E27FC236}">
                <a16:creationId xmlns:a16="http://schemas.microsoft.com/office/drawing/2014/main" id="{C4BD3B64-02F6-9BC6-D17B-9DF958D4C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8148" y="1302355"/>
            <a:ext cx="5417101" cy="3692738"/>
          </a:xfrm>
          <a:prstGeom prst="rect">
            <a:avLst/>
          </a:prstGeom>
          <a:effectLst>
            <a:glow rad="190500">
              <a:srgbClr val="ED6D1F"/>
            </a:glow>
          </a:effectLst>
        </p:spPr>
      </p:pic>
    </p:spTree>
    <p:extLst>
      <p:ext uri="{BB962C8B-B14F-4D97-AF65-F5344CB8AC3E}">
        <p14:creationId xmlns:p14="http://schemas.microsoft.com/office/powerpoint/2010/main" val="1349188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705</TotalTime>
  <Words>1162</Words>
  <Application>Microsoft Office PowerPoint</Application>
  <PresentationFormat>自訂</PresentationFormat>
  <Paragraphs>115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微軟正黑體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stust</cp:lastModifiedBy>
  <cp:revision>36</cp:revision>
  <dcterms:created xsi:type="dcterms:W3CDTF">2019-12-13T07:08:24Z</dcterms:created>
  <dcterms:modified xsi:type="dcterms:W3CDTF">2024-02-02T01:58:43Z</dcterms:modified>
</cp:coreProperties>
</file>